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03" r:id="rId4"/>
    <p:sldId id="258" r:id="rId5"/>
    <p:sldId id="304" r:id="rId6"/>
    <p:sldId id="305" r:id="rId7"/>
    <p:sldId id="259" r:id="rId8"/>
    <p:sldId id="302" r:id="rId9"/>
    <p:sldId id="314" r:id="rId10"/>
    <p:sldId id="315" r:id="rId11"/>
    <p:sldId id="307" r:id="rId12"/>
    <p:sldId id="329" r:id="rId13"/>
    <p:sldId id="316" r:id="rId14"/>
    <p:sldId id="317" r:id="rId15"/>
    <p:sldId id="320" r:id="rId16"/>
    <p:sldId id="318" r:id="rId17"/>
    <p:sldId id="319" r:id="rId18"/>
    <p:sldId id="308" r:id="rId19"/>
    <p:sldId id="309" r:id="rId20"/>
    <p:sldId id="310" r:id="rId21"/>
    <p:sldId id="311" r:id="rId22"/>
    <p:sldId id="312" r:id="rId23"/>
    <p:sldId id="326" r:id="rId24"/>
    <p:sldId id="321" r:id="rId25"/>
    <p:sldId id="322" r:id="rId26"/>
    <p:sldId id="330" r:id="rId27"/>
    <p:sldId id="331" r:id="rId28"/>
    <p:sldId id="332" r:id="rId29"/>
    <p:sldId id="333" r:id="rId30"/>
    <p:sldId id="323" r:id="rId31"/>
    <p:sldId id="324" r:id="rId32"/>
    <p:sldId id="313" r:id="rId33"/>
    <p:sldId id="261" r:id="rId34"/>
    <p:sldId id="327" r:id="rId35"/>
    <p:sldId id="328" r:id="rId36"/>
    <p:sldId id="262" r:id="rId37"/>
    <p:sldId id="263" r:id="rId38"/>
    <p:sldId id="264" r:id="rId39"/>
    <p:sldId id="265"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334" r:id="rId58"/>
    <p:sldId id="335" r:id="rId59"/>
    <p:sldId id="336"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49" r:id="rId73"/>
    <p:sldId id="350" r:id="rId74"/>
    <p:sldId id="361" r:id="rId75"/>
    <p:sldId id="362" r:id="rId76"/>
    <p:sldId id="360" r:id="rId77"/>
    <p:sldId id="359" r:id="rId78"/>
    <p:sldId id="351" r:id="rId79"/>
    <p:sldId id="352" r:id="rId80"/>
    <p:sldId id="353" r:id="rId81"/>
    <p:sldId id="354" r:id="rId82"/>
    <p:sldId id="355" r:id="rId83"/>
    <p:sldId id="356" r:id="rId84"/>
    <p:sldId id="357" r:id="rId85"/>
    <p:sldId id="358" r:id="rId86"/>
    <p:sldId id="363" r:id="rId87"/>
    <p:sldId id="364" r:id="rId88"/>
    <p:sldId id="285" r:id="rId89"/>
    <p:sldId id="286" r:id="rId90"/>
    <p:sldId id="287" r:id="rId91"/>
    <p:sldId id="365" r:id="rId9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66" d="100"/>
          <a:sy n="66" d="100"/>
        </p:scale>
        <p:origin x="-1506" y="-498"/>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attach-2.pdf" TargetMode="External"/><Relationship Id="rId2" Type="http://schemas.openxmlformats.org/officeDocument/2006/relationships/hyperlink" Target="attach-1.pdf"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200150"/>
            <a:ext cx="7772400" cy="1102519"/>
          </a:xfrm>
        </p:spPr>
        <p:txBody>
          <a:bodyPr/>
          <a:lstStyle/>
          <a:p>
            <a:r>
              <a:rPr lang="en-US" dirty="0" smtClean="0"/>
              <a:t>ANTENNA WAVE PROPAGATION</a:t>
            </a:r>
            <a:endParaRPr lang="en-US" dirty="0"/>
          </a:p>
        </p:txBody>
      </p:sp>
      <p:sp>
        <p:nvSpPr>
          <p:cNvPr id="3" name="Subtitle 2"/>
          <p:cNvSpPr>
            <a:spLocks noGrp="1"/>
          </p:cNvSpPr>
          <p:nvPr>
            <p:ph type="subTitle" idx="1"/>
          </p:nvPr>
        </p:nvSpPr>
        <p:spPr>
          <a:xfrm>
            <a:off x="5105400" y="2724150"/>
            <a:ext cx="3429000" cy="1714500"/>
          </a:xfrm>
        </p:spPr>
        <p:txBody>
          <a:bodyPr>
            <a:normAutofit fontScale="70000" lnSpcReduction="20000"/>
          </a:bodyPr>
          <a:lstStyle/>
          <a:p>
            <a:r>
              <a:rPr lang="en-US" dirty="0" smtClean="0">
                <a:solidFill>
                  <a:srgbClr val="002060"/>
                </a:solidFill>
              </a:rPr>
              <a:t>P.RAJESH</a:t>
            </a:r>
          </a:p>
          <a:p>
            <a:r>
              <a:rPr lang="en-US" dirty="0" smtClean="0">
                <a:solidFill>
                  <a:srgbClr val="002060"/>
                </a:solidFill>
              </a:rPr>
              <a:t>Assistant Professor(</a:t>
            </a:r>
            <a:r>
              <a:rPr lang="en-US" dirty="0" err="1" smtClean="0">
                <a:solidFill>
                  <a:srgbClr val="002060"/>
                </a:solidFill>
              </a:rPr>
              <a:t>Adhoc</a:t>
            </a:r>
            <a:r>
              <a:rPr lang="en-US" dirty="0" smtClean="0">
                <a:solidFill>
                  <a:srgbClr val="002060"/>
                </a:solidFill>
              </a:rPr>
              <a:t>)</a:t>
            </a:r>
            <a:endParaRPr lang="en-US" dirty="0" smtClean="0">
              <a:solidFill>
                <a:srgbClr val="002060"/>
              </a:solidFill>
            </a:endParaRPr>
          </a:p>
          <a:p>
            <a:r>
              <a:rPr lang="en-US" dirty="0" smtClean="0">
                <a:solidFill>
                  <a:srgbClr val="002060"/>
                </a:solidFill>
              </a:rPr>
              <a:t>DEPT OF E.C.E</a:t>
            </a:r>
          </a:p>
          <a:p>
            <a:r>
              <a:rPr lang="en-US" dirty="0" smtClean="0">
                <a:solidFill>
                  <a:srgbClr val="002060"/>
                </a:solidFill>
              </a:rPr>
              <a:t>JNTUA CE </a:t>
            </a:r>
            <a:r>
              <a:rPr lang="en-US" dirty="0" err="1" smtClean="0">
                <a:solidFill>
                  <a:srgbClr val="002060"/>
                </a:solidFill>
              </a:rPr>
              <a:t>Anantapur</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90550"/>
            <a:ext cx="9144000" cy="3139321"/>
          </a:xfrm>
          <a:prstGeom prst="rect">
            <a:avLst/>
          </a:prstGeom>
        </p:spPr>
        <p:txBody>
          <a:bodyPr wrap="square">
            <a:spAutoFit/>
          </a:bodyPr>
          <a:lstStyle/>
          <a:p>
            <a:r>
              <a:rPr lang="en-US" dirty="0" smtClean="0">
                <a:latin typeface="Times New Roman" pitchFamily="18" charset="0"/>
                <a:cs typeface="Times New Roman" pitchFamily="18" charset="0"/>
              </a:rPr>
              <a:t>Typically an antenna consists of an arrangement of metallic conductors ("elements"), electrically connected (often through a transmission line) to the receiver or transmitter. </a:t>
            </a:r>
          </a:p>
          <a:p>
            <a:endParaRPr lang="en-US" b="1"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Antenna name is borrowed from zoology, in which the Latin word </a:t>
            </a:r>
            <a:r>
              <a:rPr lang="en-US" i="1" dirty="0" smtClean="0">
                <a:latin typeface="Times New Roman" pitchFamily="18" charset="0"/>
                <a:cs typeface="Times New Roman" pitchFamily="18" charset="0"/>
              </a:rPr>
              <a:t>antennae is used to describe the long, thin feelers possessed by many insects. </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In wireless communication systems, signals are radiated in space as an electromagnetic wave by using a receiving transmitting antenna and a fraction of this radiated power is intercepted by using a receiving antenna. </a:t>
            </a:r>
          </a:p>
          <a:p>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 a rigid metallic structure is called an "antenna" while the wire form is called an "aerial"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Title 1"/>
          <p:cNvSpPr>
            <a:spLocks noGrp="1"/>
          </p:cNvSpPr>
          <p:nvPr>
            <p:ph type="title"/>
          </p:nvPr>
        </p:nvSpPr>
        <p:spPr>
          <a:xfrm>
            <a:off x="457200" y="1"/>
            <a:ext cx="8229600" cy="514350"/>
          </a:xfrm>
        </p:spPr>
        <p:txBody>
          <a:bodyPr>
            <a:noAutofit/>
          </a:bodyPr>
          <a:lstStyle/>
          <a:p>
            <a:r>
              <a:rPr lang="en-US" sz="3200" b="1" dirty="0" smtClean="0">
                <a:latin typeface="Times New Roman" pitchFamily="18" charset="0"/>
                <a:cs typeface="Times New Roman" pitchFamily="18" charset="0"/>
              </a:rPr>
              <a:t>Types of Antennas: </a:t>
            </a:r>
            <a:endParaRPr lang="en-US" sz="3200" dirty="0"/>
          </a:p>
        </p:txBody>
      </p:sp>
      <p:pic>
        <p:nvPicPr>
          <p:cNvPr id="1026" name="Picture 2"/>
          <p:cNvPicPr>
            <a:picLocks noChangeAspect="1" noChangeArrowheads="1"/>
          </p:cNvPicPr>
          <p:nvPr/>
        </p:nvPicPr>
        <p:blipFill>
          <a:blip r:embed="rId2" cstate="print"/>
          <a:srcRect/>
          <a:stretch>
            <a:fillRect/>
          </a:stretch>
        </p:blipFill>
        <p:spPr bwMode="auto">
          <a:xfrm>
            <a:off x="0" y="514350"/>
            <a:ext cx="9144000" cy="4629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381000" y="971550"/>
            <a:ext cx="8153400" cy="3686175"/>
          </a:xfrm>
          <a:prstGeom prst="rect">
            <a:avLst/>
          </a:prstGeom>
          <a:noFill/>
          <a:ln w="9525">
            <a:noFill/>
            <a:miter lim="800000"/>
            <a:headEnd/>
            <a:tailEnd/>
          </a:ln>
          <a:effectLst/>
        </p:spPr>
      </p:pic>
      <p:sp>
        <p:nvSpPr>
          <p:cNvPr id="4" name="Title 3"/>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8458200" cy="3581399"/>
          </a:xfrm>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228600" y="361950"/>
            <a:ext cx="8172450" cy="4086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8229600" cy="3394472"/>
          </a:xfrm>
        </p:spPr>
        <p:txBody>
          <a:bodyPr>
            <a:normAutofit/>
          </a:bodyPr>
          <a:lstStyle/>
          <a:p>
            <a:r>
              <a:rPr lang="en-US" sz="1600" dirty="0" smtClean="0">
                <a:latin typeface="Times New Roman" pitchFamily="18" charset="0"/>
                <a:cs typeface="Times New Roman" pitchFamily="18" charset="0"/>
              </a:rPr>
              <a:t>5. Two Wire Antenna :</a:t>
            </a:r>
          </a:p>
          <a:p>
            <a:endParaRPr lang="en-US" sz="16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srcRect/>
          <a:stretch>
            <a:fillRect/>
          </a:stretch>
        </p:blipFill>
        <p:spPr bwMode="auto">
          <a:xfrm>
            <a:off x="1371600" y="361950"/>
            <a:ext cx="6477000" cy="4638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266700" y="414338"/>
            <a:ext cx="8610600" cy="4314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219075" y="223838"/>
            <a:ext cx="8705850" cy="4695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143500"/>
          </a:xfrm>
        </p:spPr>
        <p:txBody>
          <a:bodyPr>
            <a:normAutofit/>
          </a:bodyPr>
          <a:lstStyle/>
          <a:p>
            <a:pPr>
              <a:buNone/>
            </a:pPr>
            <a:r>
              <a:rPr lang="en-US" sz="1600" b="1" dirty="0" smtClean="0">
                <a:latin typeface="Times New Roman" pitchFamily="18" charset="0"/>
                <a:cs typeface="Times New Roman" pitchFamily="18" charset="0"/>
              </a:rPr>
              <a:t>6. Wire antennas:  dipole, monopole, loop antenna, helix </a:t>
            </a:r>
          </a:p>
          <a:p>
            <a:r>
              <a:rPr lang="en-US" sz="1600" dirty="0" smtClean="0">
                <a:latin typeface="Times New Roman" pitchFamily="18" charset="0"/>
                <a:cs typeface="Times New Roman" pitchFamily="18" charset="0"/>
              </a:rPr>
              <a:t> Usually used in personal applications, automobiles, buildings, ships, aircrafts and spacecrafts. </a:t>
            </a:r>
            <a:endParaRPr lang="en-US" sz="1600" dirty="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a:srcRect/>
          <a:stretch>
            <a:fillRect/>
          </a:stretch>
        </p:blipFill>
        <p:spPr bwMode="auto">
          <a:xfrm>
            <a:off x="381000" y="971550"/>
            <a:ext cx="3008313" cy="20574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4495800" y="1200150"/>
            <a:ext cx="3089275" cy="1752600"/>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1219200" y="3486150"/>
            <a:ext cx="6656387" cy="1374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14350"/>
            <a:ext cx="9144000" cy="3394472"/>
          </a:xfrm>
        </p:spPr>
        <p:txBody>
          <a:bodyPr>
            <a:normAutofit/>
          </a:bodyPr>
          <a:lstStyle/>
          <a:p>
            <a:pPr>
              <a:buNone/>
            </a:pPr>
            <a:r>
              <a:rPr lang="en-US" sz="1600" b="1" dirty="0" smtClean="0">
                <a:latin typeface="Times New Roman" pitchFamily="18" charset="0"/>
                <a:cs typeface="Times New Roman" pitchFamily="18" charset="0"/>
              </a:rPr>
              <a:t>7. Aperture antennas:</a:t>
            </a:r>
          </a:p>
          <a:p>
            <a:r>
              <a:rPr lang="en-US" sz="1600" dirty="0" smtClean="0">
                <a:latin typeface="Times New Roman" pitchFamily="18" charset="0"/>
                <a:cs typeface="Times New Roman" pitchFamily="18" charset="0"/>
              </a:rPr>
              <a:t> horn antennas, waveguide opening </a:t>
            </a:r>
          </a:p>
          <a:p>
            <a:r>
              <a:rPr lang="en-US" sz="1600" dirty="0" smtClean="0">
                <a:latin typeface="Times New Roman" pitchFamily="18" charset="0"/>
                <a:cs typeface="Times New Roman" pitchFamily="18" charset="0"/>
              </a:rPr>
              <a:t> Usually used in aircrafts and space crafts, because these antennas can be flush-mounted</a:t>
            </a:r>
          </a:p>
          <a:p>
            <a:endParaRPr lang="en-US" sz="1600" dirty="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a:srcRect/>
          <a:stretch>
            <a:fillRect/>
          </a:stretch>
        </p:blipFill>
        <p:spPr bwMode="auto">
          <a:xfrm>
            <a:off x="2438400" y="1733550"/>
            <a:ext cx="3546475" cy="2563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CONTENTS ..</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71550"/>
            <a:ext cx="8229600" cy="3810000"/>
          </a:xfrm>
        </p:spPr>
        <p:txBody>
          <a:bodyPr>
            <a:noAutofit/>
          </a:bodyPr>
          <a:lstStyle/>
          <a:p>
            <a:r>
              <a:rPr lang="en-US" sz="1500" b="1" dirty="0" smtClean="0">
                <a:latin typeface="Times New Roman" pitchFamily="18" charset="0"/>
                <a:cs typeface="Times New Roman" pitchFamily="18" charset="0"/>
              </a:rPr>
              <a:t>UNIT I</a:t>
            </a:r>
          </a:p>
          <a:p>
            <a:pPr lvl="1"/>
            <a:r>
              <a:rPr lang="en-US" sz="1500" b="1" dirty="0" smtClean="0">
                <a:latin typeface="Times New Roman" pitchFamily="18" charset="0"/>
                <a:cs typeface="Times New Roman" pitchFamily="18" charset="0"/>
              </a:rPr>
              <a:t>Antenna Basics</a:t>
            </a:r>
          </a:p>
          <a:p>
            <a:pPr lvl="1"/>
            <a:r>
              <a:rPr lang="en-US" sz="1500" b="1" dirty="0" smtClean="0">
                <a:latin typeface="Times New Roman" pitchFamily="18" charset="0"/>
                <a:cs typeface="Times New Roman" pitchFamily="18" charset="0"/>
              </a:rPr>
              <a:t>Thin Linear Wire Antennas</a:t>
            </a:r>
          </a:p>
          <a:p>
            <a:r>
              <a:rPr lang="en-US" sz="1500" b="1" dirty="0" smtClean="0">
                <a:latin typeface="Times New Roman" pitchFamily="18" charset="0"/>
                <a:cs typeface="Times New Roman" pitchFamily="18" charset="0"/>
              </a:rPr>
              <a:t>UNIT II</a:t>
            </a:r>
          </a:p>
          <a:p>
            <a:pPr lvl="1"/>
            <a:r>
              <a:rPr lang="en-US" sz="1500" b="1" dirty="0" smtClean="0">
                <a:latin typeface="Times New Roman" pitchFamily="18" charset="0"/>
                <a:cs typeface="Times New Roman" pitchFamily="18" charset="0"/>
              </a:rPr>
              <a:t>VHF, UHF AND Microwave Antennas - I</a:t>
            </a:r>
          </a:p>
          <a:p>
            <a:r>
              <a:rPr lang="en-US" sz="1500" b="1" dirty="0" smtClean="0">
                <a:latin typeface="Times New Roman" pitchFamily="18" charset="0"/>
                <a:cs typeface="Times New Roman" pitchFamily="18" charset="0"/>
              </a:rPr>
              <a:t>UNIT III</a:t>
            </a:r>
          </a:p>
          <a:p>
            <a:pPr lvl="1"/>
            <a:r>
              <a:rPr lang="en-US" sz="1500" b="1" dirty="0" smtClean="0">
                <a:latin typeface="Times New Roman" pitchFamily="18" charset="0"/>
                <a:cs typeface="Times New Roman" pitchFamily="18" charset="0"/>
              </a:rPr>
              <a:t>VHF, UHF AND Microwave Antennas – II</a:t>
            </a:r>
          </a:p>
          <a:p>
            <a:pPr lvl="1"/>
            <a:r>
              <a:rPr lang="en-US" sz="1500" b="1" dirty="0" smtClean="0">
                <a:latin typeface="Times New Roman" pitchFamily="18" charset="0"/>
                <a:cs typeface="Times New Roman" pitchFamily="18" charset="0"/>
              </a:rPr>
              <a:t>Lens Antennas </a:t>
            </a:r>
          </a:p>
          <a:p>
            <a:r>
              <a:rPr lang="en-US" sz="1500" b="1" dirty="0" smtClean="0">
                <a:latin typeface="Times New Roman" pitchFamily="18" charset="0"/>
                <a:cs typeface="Times New Roman" pitchFamily="18" charset="0"/>
              </a:rPr>
              <a:t>UNIT IV</a:t>
            </a:r>
          </a:p>
          <a:p>
            <a:pPr lvl="1"/>
            <a:r>
              <a:rPr lang="en-US" sz="1500" dirty="0" smtClean="0">
                <a:latin typeface="Times New Roman" pitchFamily="18" charset="0"/>
                <a:cs typeface="Times New Roman" pitchFamily="18" charset="0"/>
              </a:rPr>
              <a:t>Antenna Arrays</a:t>
            </a:r>
            <a:endParaRPr lang="en-US" sz="1500" b="1" dirty="0" smtClean="0">
              <a:latin typeface="Times New Roman" pitchFamily="18" charset="0"/>
              <a:cs typeface="Times New Roman" pitchFamily="18" charset="0"/>
            </a:endParaRPr>
          </a:p>
          <a:p>
            <a:r>
              <a:rPr lang="en-US" sz="1500" b="1" dirty="0" smtClean="0">
                <a:latin typeface="Times New Roman" pitchFamily="18" charset="0"/>
                <a:cs typeface="Times New Roman" pitchFamily="18" charset="0"/>
              </a:rPr>
              <a:t>UNIT V</a:t>
            </a:r>
          </a:p>
          <a:p>
            <a:pPr lvl="1"/>
            <a:r>
              <a:rPr lang="en-US" sz="1500" b="1" dirty="0" smtClean="0">
                <a:latin typeface="Times New Roman" pitchFamily="18" charset="0"/>
                <a:cs typeface="Times New Roman" pitchFamily="18" charset="0"/>
              </a:rPr>
              <a:t>Wave Propagation – I</a:t>
            </a:r>
          </a:p>
          <a:p>
            <a:pPr lvl="1"/>
            <a:r>
              <a:rPr lang="en-US" sz="1500" b="1" dirty="0" smtClean="0">
                <a:latin typeface="Times New Roman" pitchFamily="18" charset="0"/>
                <a:cs typeface="Times New Roman" pitchFamily="18" charset="0"/>
              </a:rPr>
              <a:t>Wave Propagation - II</a:t>
            </a:r>
            <a:endParaRPr lang="en-US" sz="1500" dirty="0" smtClean="0">
              <a:latin typeface="Times New Roman" pitchFamily="18" charset="0"/>
              <a:cs typeface="Times New Roman" pitchFamily="18" charset="0"/>
            </a:endParaRPr>
          </a:p>
          <a:p>
            <a:pPr lvl="1"/>
            <a:endParaRPr lang="en-US" sz="15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61950"/>
            <a:ext cx="9144000" cy="1077218"/>
          </a:xfrm>
          <a:prstGeom prst="rect">
            <a:avLst/>
          </a:prstGeom>
        </p:spPr>
        <p:txBody>
          <a:bodyPr wrap="square">
            <a:spAutoFit/>
          </a:bodyPr>
          <a:lstStyle/>
          <a:p>
            <a:r>
              <a:rPr lang="en-US" sz="1600" b="1" dirty="0" smtClean="0">
                <a:latin typeface="Times New Roman" pitchFamily="18" charset="0"/>
                <a:cs typeface="Times New Roman" pitchFamily="18" charset="0"/>
              </a:rPr>
              <a:t>8. Reflector antennas: </a:t>
            </a:r>
          </a:p>
          <a:p>
            <a:r>
              <a:rPr lang="en-US" sz="1600" b="1" dirty="0" smtClean="0">
                <a:latin typeface="Times New Roman" pitchFamily="18" charset="0"/>
                <a:cs typeface="Times New Roman" pitchFamily="18" charset="0"/>
              </a:rPr>
              <a:t>parabolic reflectors, corner reflectors </a:t>
            </a:r>
          </a:p>
          <a:p>
            <a:r>
              <a:rPr lang="en-US" sz="1600" dirty="0" smtClean="0">
                <a:latin typeface="Times New Roman" pitchFamily="18" charset="0"/>
                <a:cs typeface="Times New Roman" pitchFamily="18" charset="0"/>
              </a:rPr>
              <a:t>These are high gain antennas usually used in radio astronomy, microwave communication and satellite tracking. </a:t>
            </a:r>
            <a:endParaRPr lang="en-US" sz="1600" dirty="0">
              <a:latin typeface="Times New Roman" pitchFamily="18" charset="0"/>
              <a:cs typeface="Times New Roman" pitchFamily="18" charset="0"/>
            </a:endParaRPr>
          </a:p>
        </p:txBody>
      </p:sp>
      <p:pic>
        <p:nvPicPr>
          <p:cNvPr id="11267" name="Picture 3"/>
          <p:cNvPicPr>
            <a:picLocks noChangeAspect="1" noChangeArrowheads="1"/>
          </p:cNvPicPr>
          <p:nvPr/>
        </p:nvPicPr>
        <p:blipFill>
          <a:blip r:embed="rId2"/>
          <a:srcRect/>
          <a:stretch>
            <a:fillRect/>
          </a:stretch>
        </p:blipFill>
        <p:spPr bwMode="auto">
          <a:xfrm>
            <a:off x="1447800" y="1581150"/>
            <a:ext cx="5410200" cy="31396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815882"/>
          </a:xfrm>
          <a:prstGeom prst="rect">
            <a:avLst/>
          </a:prstGeom>
        </p:spPr>
        <p:txBody>
          <a:bodyPr wrap="square">
            <a:spAutoFit/>
          </a:bodyPr>
          <a:lstStyle/>
          <a:p>
            <a:r>
              <a:rPr lang="en-US" sz="1600" b="1" dirty="0" smtClean="0">
                <a:latin typeface="Times New Roman" pitchFamily="18" charset="0"/>
                <a:cs typeface="Times New Roman" pitchFamily="18" charset="0"/>
              </a:rPr>
              <a:t>9. Lens antennas: </a:t>
            </a:r>
          </a:p>
          <a:p>
            <a:r>
              <a:rPr lang="en-US" sz="1600" dirty="0" smtClean="0">
                <a:latin typeface="Times New Roman" pitchFamily="18" charset="0"/>
                <a:cs typeface="Times New Roman" pitchFamily="18" charset="0"/>
              </a:rPr>
              <a:t>convex-plane, co vex-convex , convex-concave and concave-plane lenses  These antennas are usually used for very high frequency applications. </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10. </a:t>
            </a:r>
            <a:r>
              <a:rPr lang="en-US" sz="1600" b="1" dirty="0" err="1" smtClean="0">
                <a:latin typeface="Times New Roman" pitchFamily="18" charset="0"/>
                <a:cs typeface="Times New Roman" pitchFamily="18" charset="0"/>
              </a:rPr>
              <a:t>Microstrip</a:t>
            </a:r>
            <a:r>
              <a:rPr lang="en-US" sz="1600" b="1" dirty="0" smtClean="0">
                <a:latin typeface="Times New Roman" pitchFamily="18" charset="0"/>
                <a:cs typeface="Times New Roman" pitchFamily="18" charset="0"/>
              </a:rPr>
              <a:t> antennas: </a:t>
            </a:r>
          </a:p>
          <a:p>
            <a:r>
              <a:rPr lang="en-US" sz="1600" dirty="0" smtClean="0">
                <a:latin typeface="Times New Roman" pitchFamily="18" charset="0"/>
                <a:cs typeface="Times New Roman" pitchFamily="18" charset="0"/>
              </a:rPr>
              <a:t>rectangular, circular etc. shaped metallic patch above a ground plane Used in aircraft, spacecraft, satellites, missiles, cars, mobile phones etc. </a:t>
            </a:r>
            <a:endParaRPr lang="en-US" sz="1600" dirty="0">
              <a:latin typeface="Times New Roman" pitchFamily="18" charset="0"/>
              <a:cs typeface="Times New Roman" pitchFamily="18" charset="0"/>
            </a:endParaRPr>
          </a:p>
        </p:txBody>
      </p:sp>
      <p:pic>
        <p:nvPicPr>
          <p:cNvPr id="12290" name="Picture 2"/>
          <p:cNvPicPr>
            <a:picLocks noChangeAspect="1" noChangeArrowheads="1"/>
          </p:cNvPicPr>
          <p:nvPr/>
        </p:nvPicPr>
        <p:blipFill>
          <a:blip r:embed="rId2"/>
          <a:srcRect/>
          <a:stretch>
            <a:fillRect/>
          </a:stretch>
        </p:blipFill>
        <p:spPr bwMode="auto">
          <a:xfrm>
            <a:off x="2819400" y="2038350"/>
            <a:ext cx="3886200" cy="297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61950"/>
            <a:ext cx="9144000" cy="830997"/>
          </a:xfrm>
          <a:prstGeom prst="rect">
            <a:avLst/>
          </a:prstGeom>
        </p:spPr>
        <p:txBody>
          <a:bodyPr wrap="square">
            <a:spAutoFit/>
          </a:bodyPr>
          <a:lstStyle/>
          <a:p>
            <a:r>
              <a:rPr lang="en-US" sz="1600" b="1" dirty="0" smtClean="0">
                <a:latin typeface="Times New Roman" pitchFamily="18" charset="0"/>
                <a:cs typeface="Times New Roman" pitchFamily="18" charset="0"/>
              </a:rPr>
              <a:t>11. Array antennas</a:t>
            </a:r>
          </a:p>
          <a:p>
            <a:r>
              <a:rPr lang="en-US" sz="1600" dirty="0" smtClean="0">
                <a:latin typeface="Times New Roman" pitchFamily="18" charset="0"/>
                <a:cs typeface="Times New Roman" pitchFamily="18" charset="0"/>
              </a:rPr>
              <a:t>o </a:t>
            </a:r>
            <a:r>
              <a:rPr lang="en-US" sz="1600" dirty="0" err="1" smtClean="0">
                <a:latin typeface="Times New Roman" pitchFamily="18" charset="0"/>
                <a:cs typeface="Times New Roman" pitchFamily="18" charset="0"/>
              </a:rPr>
              <a:t>Yagi-Uda</a:t>
            </a:r>
            <a:r>
              <a:rPr lang="en-US" sz="1600" dirty="0" smtClean="0">
                <a:latin typeface="Times New Roman" pitchFamily="18" charset="0"/>
                <a:cs typeface="Times New Roman" pitchFamily="18" charset="0"/>
              </a:rPr>
              <a:t> antenna, </a:t>
            </a:r>
            <a:r>
              <a:rPr lang="en-US" sz="1600" dirty="0" err="1" smtClean="0">
                <a:latin typeface="Times New Roman" pitchFamily="18" charset="0"/>
                <a:cs typeface="Times New Roman" pitchFamily="18" charset="0"/>
              </a:rPr>
              <a:t>microstrip</a:t>
            </a:r>
            <a:r>
              <a:rPr lang="en-US" sz="1600" dirty="0" smtClean="0">
                <a:latin typeface="Times New Roman" pitchFamily="18" charset="0"/>
                <a:cs typeface="Times New Roman" pitchFamily="18" charset="0"/>
              </a:rPr>
              <a:t> patch array, aperture array, slotted waveguide array. </a:t>
            </a:r>
          </a:p>
          <a:p>
            <a:r>
              <a:rPr lang="en-US" sz="1600" dirty="0" smtClean="0">
                <a:latin typeface="Times New Roman" pitchFamily="18" charset="0"/>
                <a:cs typeface="Times New Roman" pitchFamily="18" charset="0"/>
              </a:rPr>
              <a:t>o Used for very high gain applications with added advantage, such as, controllable radiation pattern. </a:t>
            </a:r>
          </a:p>
        </p:txBody>
      </p:sp>
      <p:pic>
        <p:nvPicPr>
          <p:cNvPr id="1027" name="Picture 3"/>
          <p:cNvPicPr>
            <a:picLocks noChangeAspect="1" noChangeArrowheads="1"/>
          </p:cNvPicPr>
          <p:nvPr/>
        </p:nvPicPr>
        <p:blipFill>
          <a:blip r:embed="rId2"/>
          <a:srcRect/>
          <a:stretch>
            <a:fillRect/>
          </a:stretch>
        </p:blipFill>
        <p:spPr bwMode="auto">
          <a:xfrm>
            <a:off x="381000" y="1123950"/>
            <a:ext cx="4343400" cy="3200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5334000" y="1200150"/>
            <a:ext cx="3429000" cy="2971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1295400" y="209550"/>
            <a:ext cx="6477000" cy="4205287"/>
            <a:chOff x="1295400" y="209550"/>
            <a:chExt cx="6477000" cy="4205287"/>
          </a:xfrm>
        </p:grpSpPr>
        <p:pic>
          <p:nvPicPr>
            <p:cNvPr id="4" name="Picture 3"/>
            <p:cNvPicPr>
              <a:picLocks noChangeAspect="1" noChangeArrowheads="1"/>
            </p:cNvPicPr>
            <p:nvPr/>
          </p:nvPicPr>
          <p:blipFill>
            <a:blip r:embed="rId2"/>
            <a:srcRect/>
            <a:stretch>
              <a:fillRect/>
            </a:stretch>
          </p:blipFill>
          <p:spPr bwMode="auto">
            <a:xfrm>
              <a:off x="1295400" y="209550"/>
              <a:ext cx="6477000" cy="2667000"/>
            </a:xfrm>
            <a:prstGeom prst="rect">
              <a:avLst/>
            </a:prstGeom>
            <a:noFill/>
            <a:ln w="9525">
              <a:noFill/>
              <a:miter lim="800000"/>
              <a:headEnd/>
              <a:tailEnd/>
            </a:ln>
            <a:effectLst/>
          </p:spPr>
        </p:pic>
        <p:pic>
          <p:nvPicPr>
            <p:cNvPr id="6146" name="Picture 2"/>
            <p:cNvPicPr>
              <a:picLocks noChangeAspect="1" noChangeArrowheads="1"/>
            </p:cNvPicPr>
            <p:nvPr/>
          </p:nvPicPr>
          <p:blipFill>
            <a:blip r:embed="rId3"/>
            <a:srcRect/>
            <a:stretch>
              <a:fillRect/>
            </a:stretch>
          </p:blipFill>
          <p:spPr bwMode="auto">
            <a:xfrm>
              <a:off x="1295400" y="2876550"/>
              <a:ext cx="6477000" cy="1538287"/>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152400" y="209550"/>
            <a:ext cx="8785835"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
            <a:ext cx="7467600" cy="514350"/>
          </a:xfrm>
        </p:spPr>
        <p:txBody>
          <a:bodyPr>
            <a:normAutofit fontScale="90000"/>
          </a:bodyPr>
          <a:lstStyle/>
          <a:p>
            <a:r>
              <a:rPr lang="en-US" sz="3200" dirty="0" smtClean="0"/>
              <a:t>Basic Definitions of Antenna Analysis</a:t>
            </a:r>
            <a:endParaRPr lang="en-US" sz="3200" dirty="0"/>
          </a:p>
        </p:txBody>
      </p:sp>
      <p:sp>
        <p:nvSpPr>
          <p:cNvPr id="4" name="Content Placeholder 3"/>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cstate="print"/>
          <a:srcRect/>
          <a:stretch>
            <a:fillRect/>
          </a:stretch>
        </p:blipFill>
        <p:spPr bwMode="auto">
          <a:xfrm>
            <a:off x="0" y="57150"/>
            <a:ext cx="9144000" cy="49926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0" y="133350"/>
            <a:ext cx="91440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cstate="print"/>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61950"/>
            <a:ext cx="8229600" cy="4419600"/>
          </a:xfrm>
        </p:spPr>
        <p:txBody>
          <a:bodyPr>
            <a:normAutofit/>
          </a:bodyPr>
          <a:lstStyle/>
          <a:p>
            <a:pPr algn="just"/>
            <a:r>
              <a:rPr lang="en-US" sz="1800" b="1" dirty="0" smtClean="0">
                <a:latin typeface="Times New Roman" pitchFamily="18" charset="0"/>
                <a:cs typeface="Times New Roman" pitchFamily="18" charset="0"/>
              </a:rPr>
              <a:t>UNIT I</a:t>
            </a:r>
            <a:endParaRPr lang="en-US" sz="1800" dirty="0" smtClean="0">
              <a:latin typeface="Times New Roman" pitchFamily="18" charset="0"/>
              <a:cs typeface="Times New Roman" pitchFamily="18" charset="0"/>
            </a:endParaRPr>
          </a:p>
          <a:p>
            <a:pPr algn="just"/>
            <a:r>
              <a:rPr lang="en-US" sz="1800" b="1" dirty="0" smtClean="0">
                <a:latin typeface="Times New Roman" pitchFamily="18" charset="0"/>
                <a:cs typeface="Times New Roman" pitchFamily="18" charset="0"/>
              </a:rPr>
              <a:t>Antenna Basics: </a:t>
            </a:r>
            <a:r>
              <a:rPr lang="en-US" sz="1800" dirty="0" smtClean="0">
                <a:latin typeface="Times New Roman" pitchFamily="18" charset="0"/>
                <a:cs typeface="Times New Roman" pitchFamily="18" charset="0"/>
              </a:rPr>
              <a:t>Basic Antenna Parameters - Patterns, Beam Area, Radiation Intensity, Beam Efficiency, </a:t>
            </a:r>
            <a:r>
              <a:rPr lang="en-US" sz="1800" dirty="0" err="1" smtClean="0">
                <a:latin typeface="Times New Roman" pitchFamily="18" charset="0"/>
                <a:cs typeface="Times New Roman" pitchFamily="18" charset="0"/>
              </a:rPr>
              <a:t>Directivty</a:t>
            </a:r>
            <a:r>
              <a:rPr lang="en-US" sz="1800" dirty="0" smtClean="0">
                <a:latin typeface="Times New Roman" pitchFamily="18" charset="0"/>
                <a:cs typeface="Times New Roman" pitchFamily="18" charset="0"/>
              </a:rPr>
              <a:t>-Gain-Resolution, Antenna Apertures, Effective Height. Related Problems.</a:t>
            </a:r>
          </a:p>
          <a:p>
            <a:pPr algn="just"/>
            <a:endParaRPr lang="en-US" sz="1800" dirty="0" smtClean="0">
              <a:latin typeface="Times New Roman" pitchFamily="18" charset="0"/>
              <a:cs typeface="Times New Roman" pitchFamily="18" charset="0"/>
            </a:endParaRPr>
          </a:p>
          <a:p>
            <a:pPr algn="just"/>
            <a:r>
              <a:rPr lang="en-US" sz="1800" b="1" dirty="0" smtClean="0">
                <a:latin typeface="Times New Roman" pitchFamily="18" charset="0"/>
                <a:cs typeface="Times New Roman" pitchFamily="18" charset="0"/>
              </a:rPr>
              <a:t>Thin Linear Wire Antennas: </a:t>
            </a:r>
            <a:r>
              <a:rPr lang="en-US" sz="1800" dirty="0" smtClean="0">
                <a:latin typeface="Times New Roman" pitchFamily="18" charset="0"/>
                <a:cs typeface="Times New Roman" pitchFamily="18" charset="0"/>
              </a:rPr>
              <a:t>Radiation from Small Electric Dipole, Quarter wave Monopole and </a:t>
            </a:r>
            <a:r>
              <a:rPr lang="en-US" sz="1800" dirty="0" err="1" smtClean="0">
                <a:latin typeface="Times New Roman" pitchFamily="18" charset="0"/>
                <a:cs typeface="Times New Roman" pitchFamily="18" charset="0"/>
              </a:rPr>
              <a:t>Halfwave</a:t>
            </a:r>
            <a:r>
              <a:rPr lang="en-US" sz="1800" dirty="0" smtClean="0">
                <a:latin typeface="Times New Roman" pitchFamily="18" charset="0"/>
                <a:cs typeface="Times New Roman" pitchFamily="18" charset="0"/>
              </a:rPr>
              <a:t> Dipole - Current Distributions, Field Components, Radiated Power, Radiation Resistance, Beam widths, Directivity, Effective Area and Effective Height. Natural current distributions, fields and patterns of Thin Linear Center-fed Antennas of Different Lengths, Illustrative Problems.</a:t>
            </a:r>
          </a:p>
          <a:p>
            <a:pPr algn="just"/>
            <a:r>
              <a:rPr lang="en-US" sz="1800" dirty="0" smtClean="0">
                <a:latin typeface="Times New Roman" pitchFamily="18" charset="0"/>
                <a:cs typeface="Times New Roman" pitchFamily="18" charset="0"/>
              </a:rPr>
              <a:t> Loop Antennas - Introduction, Small Loop, Comparison of Far Fields of Small Loop and Short Dipole, Radiation Resistances and Directivities of Small and Large Loops (Qualitative Treatment).</a:t>
            </a:r>
          </a:p>
          <a:p>
            <a:pPr algn="just"/>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152400" y="0"/>
            <a:ext cx="8991600" cy="24955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152400" y="2114550"/>
            <a:ext cx="8991600" cy="2876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228600" y="514350"/>
            <a:ext cx="8598716" cy="3276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838200" y="285750"/>
            <a:ext cx="7467600" cy="4552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52400" y="209550"/>
            <a:ext cx="8839200"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srcRect/>
          <a:stretch>
            <a:fillRect/>
          </a:stretch>
        </p:blipFill>
        <p:spPr bwMode="auto">
          <a:xfrm>
            <a:off x="0" y="0"/>
            <a:ext cx="9144000" cy="5010150"/>
          </a:xfrm>
          <a:prstGeom prst="rect">
            <a:avLst/>
          </a:prstGeom>
          <a:noFill/>
          <a:ln w="9525">
            <a:noFill/>
            <a:miter lim="800000"/>
            <a:headEnd/>
            <a:tailEnd/>
          </a:ln>
          <a:effectLst/>
        </p:spPr>
      </p:pic>
      <p:sp>
        <p:nvSpPr>
          <p:cNvPr id="8" name="Rectangle 7"/>
          <p:cNvSpPr/>
          <p:nvPr/>
        </p:nvSpPr>
        <p:spPr>
          <a:xfrm>
            <a:off x="0" y="3257550"/>
            <a:ext cx="3352800" cy="18859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2" descr="Analytical Infinitesimal Dipole Solution | CEMAGG Blog"/>
          <p:cNvPicPr>
            <a:picLocks noChangeAspect="1" noChangeArrowheads="1"/>
          </p:cNvPicPr>
          <p:nvPr/>
        </p:nvPicPr>
        <p:blipFill>
          <a:blip r:embed="rId3"/>
          <a:srcRect/>
          <a:stretch>
            <a:fillRect/>
          </a:stretch>
        </p:blipFill>
        <p:spPr bwMode="auto">
          <a:xfrm>
            <a:off x="228600" y="3257550"/>
            <a:ext cx="3048000" cy="1669898"/>
          </a:xfrm>
          <a:prstGeom prst="rect">
            <a:avLst/>
          </a:prstGeom>
          <a:noFill/>
          <a:ln>
            <a:solidFill>
              <a:schemeClr val="bg1"/>
            </a:solid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p:cNvPicPr>
            <a:picLocks noChangeAspect="1" noChangeArrowheads="1"/>
          </p:cNvPicPr>
          <p:nvPr/>
        </p:nvPicPr>
        <p:blipFill>
          <a:blip r:embed="rId2"/>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p:cNvPicPr>
            <a:picLocks noChangeAspect="1" noChangeArrowheads="1"/>
          </p:cNvPicPr>
          <p:nvPr/>
        </p:nvPicPr>
        <p:blipFill>
          <a:blip r:embed="rId2"/>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p:cNvPicPr>
            <a:picLocks noChangeAspect="1" noChangeArrowheads="1"/>
          </p:cNvPicPr>
          <p:nvPr/>
        </p:nvPicPr>
        <p:blipFill>
          <a:blip r:embed="rId2"/>
          <a:srcRect/>
          <a:stretch>
            <a:fillRect/>
          </a:stretch>
        </p:blipFill>
        <p:spPr bwMode="auto">
          <a:xfrm>
            <a:off x="0" y="209550"/>
            <a:ext cx="88392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noChangeArrowheads="1"/>
          </p:cNvPicPr>
          <p:nvPr/>
        </p:nvPicPr>
        <p:blipFill>
          <a:blip r:embed="rId2"/>
          <a:srcRect/>
          <a:stretch>
            <a:fillRect/>
          </a:stretch>
        </p:blipFill>
        <p:spPr bwMode="auto">
          <a:xfrm>
            <a:off x="228600" y="133350"/>
            <a:ext cx="8686800"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Basic Concepts of Antenna</a:t>
            </a:r>
            <a:endParaRPr lang="en-US" sz="32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2590800" y="2038350"/>
            <a:ext cx="3983037" cy="2692400"/>
          </a:xfrm>
          <a:prstGeom prst="rect">
            <a:avLst/>
          </a:prstGeom>
          <a:noFill/>
          <a:ln w="9525">
            <a:noFill/>
            <a:miter lim="800000"/>
            <a:headEnd/>
            <a:tailEnd/>
          </a:ln>
          <a:effectLst/>
        </p:spPr>
      </p:pic>
      <p:sp>
        <p:nvSpPr>
          <p:cNvPr id="5" name="Rectangle 4"/>
          <p:cNvSpPr/>
          <p:nvPr/>
        </p:nvSpPr>
        <p:spPr>
          <a:xfrm>
            <a:off x="304800" y="971550"/>
            <a:ext cx="2448812" cy="338554"/>
          </a:xfrm>
          <a:prstGeom prst="rect">
            <a:avLst/>
          </a:prstGeom>
        </p:spPr>
        <p:txBody>
          <a:bodyPr wrap="none">
            <a:spAutoFit/>
          </a:bodyPr>
          <a:lstStyle/>
          <a:p>
            <a:r>
              <a:rPr lang="en-US" sz="1600" dirty="0" err="1"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 Generation of EM Waves</a:t>
            </a:r>
            <a:endParaRPr lang="en-US" sz="1600" dirty="0">
              <a:latin typeface="Times New Roman" pitchFamily="18" charset="0"/>
              <a:cs typeface="Times New Roman" pitchFamily="18" charset="0"/>
            </a:endParaRPr>
          </a:p>
        </p:txBody>
      </p:sp>
      <p:sp>
        <p:nvSpPr>
          <p:cNvPr id="6" name="TextBox 5"/>
          <p:cNvSpPr txBox="1"/>
          <p:nvPr/>
        </p:nvSpPr>
        <p:spPr>
          <a:xfrm>
            <a:off x="609600" y="1428750"/>
            <a:ext cx="4662430" cy="338554"/>
          </a:xfrm>
          <a:prstGeom prst="rect">
            <a:avLst/>
          </a:prstGeom>
          <a:noFill/>
        </p:spPr>
        <p:txBody>
          <a:bodyPr wrap="none" rtlCol="0">
            <a:spAutoFit/>
          </a:bodyPr>
          <a:lstStyle/>
          <a:p>
            <a:r>
              <a:rPr lang="en-US" sz="1600" dirty="0" smtClean="0">
                <a:latin typeface="Times New Roman" pitchFamily="18" charset="0"/>
                <a:cs typeface="Times New Roman" pitchFamily="18" charset="0"/>
              </a:rPr>
              <a:t>Electromagnetic Waves are important part of Antenna </a:t>
            </a:r>
            <a:endParaRPr lang="en-US" sz="1600" dirty="0">
              <a:latin typeface="Times New Roman" pitchFamily="18" charset="0"/>
              <a:cs typeface="Times New Roman" pitchFamily="18" charset="0"/>
            </a:endParaRPr>
          </a:p>
        </p:txBody>
      </p:sp>
      <p:cxnSp>
        <p:nvCxnSpPr>
          <p:cNvPr id="8" name="Straight Arrow Connector 7"/>
          <p:cNvCxnSpPr/>
          <p:nvPr/>
        </p:nvCxnSpPr>
        <p:spPr>
          <a:xfrm>
            <a:off x="3962400" y="3257550"/>
            <a:ext cx="1143000" cy="1588"/>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57150" y="0"/>
            <a:ext cx="9086850" cy="2971801"/>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0" y="3067050"/>
            <a:ext cx="9144000" cy="2076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a:stretch>
            <a:fillRect/>
          </a:stretch>
        </p:blipFill>
        <p:spPr bwMode="auto">
          <a:xfrm>
            <a:off x="819150" y="1009650"/>
            <a:ext cx="7505700" cy="3124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609600" y="0"/>
            <a:ext cx="7620000" cy="4772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762000" y="0"/>
            <a:ext cx="76200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838200" y="0"/>
            <a:ext cx="79248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457200" y="0"/>
            <a:ext cx="8170191" cy="5010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685800" y="0"/>
            <a:ext cx="7713018" cy="5010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609600" y="0"/>
            <a:ext cx="80772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066800" y="0"/>
            <a:ext cx="67056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3350"/>
            <a:ext cx="8229600" cy="3394472"/>
          </a:xfrm>
        </p:spPr>
        <p:txBody>
          <a:bodyPr>
            <a:normAutofit/>
          </a:bodyPr>
          <a:lstStyle/>
          <a:p>
            <a:pPr algn="ctr">
              <a:buNone/>
            </a:pPr>
            <a:r>
              <a:rPr lang="en-US" sz="1600" b="1" dirty="0" smtClean="0">
                <a:solidFill>
                  <a:srgbClr val="FF0000"/>
                </a:solidFill>
                <a:latin typeface="Times New Roman" pitchFamily="18" charset="0"/>
                <a:cs typeface="Times New Roman" pitchFamily="18" charset="0"/>
              </a:rPr>
              <a:t>EM Waves are studied with the help of Maxwell’s Equations</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EM Eaves are generated with help of changing Electric and magnetic filed</a:t>
            </a:r>
          </a:p>
          <a:p>
            <a:endParaRPr lang="en-US" sz="1600" dirty="0" smtClean="0">
              <a:latin typeface="Times New Roman" pitchFamily="18" charset="0"/>
              <a:cs typeface="Times New Roman" pitchFamily="18" charset="0"/>
            </a:endParaRPr>
          </a:p>
          <a:p>
            <a:r>
              <a:rPr lang="en-US" sz="1600" dirty="0" err="1" smtClean="0">
                <a:latin typeface="Times New Roman" pitchFamily="18" charset="0"/>
                <a:cs typeface="Times New Roman" pitchFamily="18" charset="0"/>
              </a:rPr>
              <a:t>Eq</a:t>
            </a:r>
            <a:r>
              <a:rPr lang="en-US" sz="1600" dirty="0" smtClean="0">
                <a:latin typeface="Times New Roman" pitchFamily="18" charset="0"/>
                <a:cs typeface="Times New Roman" pitchFamily="18" charset="0"/>
              </a:rPr>
              <a:t>: - </a:t>
            </a:r>
            <a:r>
              <a:rPr lang="en-US" sz="1600" dirty="0" err="1" smtClean="0">
                <a:latin typeface="Times New Roman" pitchFamily="18" charset="0"/>
                <a:cs typeface="Times New Roman" pitchFamily="18" charset="0"/>
              </a:rPr>
              <a:t>i</a:t>
            </a:r>
            <a:r>
              <a:rPr lang="en-US" sz="1600" dirty="0" smtClean="0">
                <a:latin typeface="Times New Roman" pitchFamily="18" charset="0"/>
                <a:cs typeface="Times New Roman" pitchFamily="18" charset="0"/>
              </a:rPr>
              <a:t>) the change in magnetic filed is required for generation of electric field</a:t>
            </a:r>
          </a:p>
          <a:p>
            <a:endParaRPr lang="en-US" sz="1600" dirty="0">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2"/>
          <a:srcRect/>
          <a:stretch>
            <a:fillRect/>
          </a:stretch>
        </p:blipFill>
        <p:spPr bwMode="auto">
          <a:xfrm>
            <a:off x="4876800" y="1809750"/>
            <a:ext cx="3938587" cy="2144712"/>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1600200" y="2343150"/>
            <a:ext cx="2051050" cy="9064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762000" y="0"/>
            <a:ext cx="75438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533400" y="0"/>
            <a:ext cx="8001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533400" y="0"/>
            <a:ext cx="7696200" cy="499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0" y="1123950"/>
            <a:ext cx="9144000" cy="2095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0" y="0"/>
            <a:ext cx="89916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1524000" y="0"/>
            <a:ext cx="65532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990600" y="0"/>
            <a:ext cx="6858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361950"/>
            <a:ext cx="8700571" cy="1269578"/>
          </a:xfrm>
          <a:prstGeom prst="rect">
            <a:avLst/>
          </a:prstGeom>
          <a:noFill/>
        </p:spPr>
        <p:txBody>
          <a:bodyPr wrap="square" lIns="68580" tIns="34290" rIns="68580" bIns="34290" rtlCol="0">
            <a:spAutoFit/>
          </a:bodyPr>
          <a:lstStyle/>
          <a:p>
            <a:r>
              <a:rPr lang="en-US" sz="2400" dirty="0" smtClean="0">
                <a:latin typeface="Times New Roman" pitchFamily="18" charset="0"/>
                <a:cs typeface="Times New Roman" pitchFamily="18" charset="0"/>
              </a:rPr>
              <a:t>Patterns:</a:t>
            </a:r>
          </a:p>
          <a:p>
            <a:pPr>
              <a:buFont typeface="Wingdings" pitchFamily="2" charset="2"/>
              <a:buChar char="q"/>
            </a:pPr>
            <a:r>
              <a:rPr lang="en-US" dirty="0" smtClean="0"/>
              <a:t>  Radiation Resistance [</a:t>
            </a:r>
            <a:r>
              <a:rPr lang="en-US" dirty="0" err="1" smtClean="0"/>
              <a:t>R</a:t>
            </a:r>
            <a:r>
              <a:rPr lang="en-US" sz="1100" dirty="0" err="1" smtClean="0"/>
              <a:t>r</a:t>
            </a:r>
            <a:r>
              <a:rPr lang="en-US" dirty="0" smtClean="0"/>
              <a:t>] and [T</a:t>
            </a:r>
            <a:r>
              <a:rPr lang="en-US" sz="1100" dirty="0" smtClean="0"/>
              <a:t>A</a:t>
            </a:r>
            <a:r>
              <a:rPr lang="en-US" dirty="0" smtClean="0"/>
              <a:t>] are simple scalar quantities.</a:t>
            </a:r>
          </a:p>
          <a:p>
            <a:pPr>
              <a:buFont typeface="Wingdings" pitchFamily="2" charset="2"/>
              <a:buChar char="q"/>
            </a:pPr>
            <a:r>
              <a:rPr lang="en-US" dirty="0" smtClean="0"/>
              <a:t> where Radiation pattern is 3D quantities involving the variation of filed and power as a function of Spherical coordinates </a:t>
            </a:r>
            <a:r>
              <a:rPr lang="el-GR" dirty="0" smtClean="0"/>
              <a:t>ϴ</a:t>
            </a:r>
            <a:r>
              <a:rPr lang="en-US" dirty="0" smtClean="0"/>
              <a:t> and </a:t>
            </a:r>
            <a:r>
              <a:rPr lang="az-Cyrl-AZ" dirty="0" smtClean="0"/>
              <a:t>ф</a:t>
            </a:r>
            <a:r>
              <a:rPr lang="en-US" dirty="0" smtClean="0"/>
              <a:t> and Filed pattern radius r.</a:t>
            </a:r>
          </a:p>
        </p:txBody>
      </p:sp>
      <p:pic>
        <p:nvPicPr>
          <p:cNvPr id="6" name="Picture 2"/>
          <p:cNvPicPr>
            <a:picLocks noChangeAspect="1" noChangeArrowheads="1"/>
          </p:cNvPicPr>
          <p:nvPr/>
        </p:nvPicPr>
        <p:blipFill>
          <a:blip r:embed="rId2"/>
          <a:srcRect/>
          <a:stretch>
            <a:fillRect/>
          </a:stretch>
        </p:blipFill>
        <p:spPr bwMode="auto">
          <a:xfrm>
            <a:off x="2130387" y="1549249"/>
            <a:ext cx="4917655" cy="35364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510650" y="1850834"/>
            <a:ext cx="7528910" cy="1408781"/>
          </a:xfrm>
          <a:prstGeom prst="rect">
            <a:avLst/>
          </a:prstGeom>
          <a:noFill/>
          <a:ln w="9525">
            <a:noFill/>
            <a:miter lim="800000"/>
            <a:headEnd/>
            <a:tailEnd/>
          </a:ln>
          <a:effectLst/>
        </p:spPr>
      </p:pic>
      <p:sp>
        <p:nvSpPr>
          <p:cNvPr id="6" name="TextBox 5"/>
          <p:cNvSpPr txBox="1"/>
          <p:nvPr/>
        </p:nvSpPr>
        <p:spPr>
          <a:xfrm>
            <a:off x="851053" y="644487"/>
            <a:ext cx="7824731" cy="1177245"/>
          </a:xfrm>
          <a:prstGeom prst="rect">
            <a:avLst/>
          </a:prstGeom>
          <a:noFill/>
        </p:spPr>
        <p:txBody>
          <a:bodyPr wrap="square" lIns="68580" tIns="34290" rIns="68580" bIns="34290" rtlCol="0">
            <a:spAutoFit/>
          </a:bodyPr>
          <a:lstStyle/>
          <a:p>
            <a:r>
              <a:rPr lang="en-US" dirty="0" smtClean="0"/>
              <a:t> Three Patterns </a:t>
            </a:r>
          </a:p>
          <a:p>
            <a:r>
              <a:rPr lang="en-US" dirty="0" smtClean="0"/>
              <a:t>1. The component of electric field as a function of angles </a:t>
            </a:r>
            <a:r>
              <a:rPr lang="el-GR" dirty="0" smtClean="0"/>
              <a:t>ϴ</a:t>
            </a:r>
            <a:r>
              <a:rPr lang="en-US" dirty="0" smtClean="0"/>
              <a:t> and </a:t>
            </a:r>
            <a:r>
              <a:rPr lang="az-Cyrl-AZ" dirty="0" smtClean="0"/>
              <a:t>ф</a:t>
            </a:r>
            <a:r>
              <a:rPr lang="en-US" dirty="0" smtClean="0"/>
              <a:t>  or E</a:t>
            </a:r>
            <a:r>
              <a:rPr lang="el-GR" dirty="0" smtClean="0"/>
              <a:t> ϴ</a:t>
            </a:r>
            <a:r>
              <a:rPr lang="en-US" dirty="0" smtClean="0"/>
              <a:t>  (</a:t>
            </a:r>
            <a:r>
              <a:rPr lang="el-GR" dirty="0" smtClean="0"/>
              <a:t>ϴ</a:t>
            </a:r>
            <a:r>
              <a:rPr lang="en-US" dirty="0" smtClean="0"/>
              <a:t> , </a:t>
            </a:r>
            <a:r>
              <a:rPr lang="az-Cyrl-AZ" dirty="0" smtClean="0"/>
              <a:t>ф</a:t>
            </a:r>
            <a:r>
              <a:rPr lang="en-US" dirty="0" smtClean="0"/>
              <a:t>) </a:t>
            </a:r>
          </a:p>
          <a:p>
            <a:r>
              <a:rPr lang="en-US" dirty="0" smtClean="0"/>
              <a:t>2. The component of electric field as a function of angles </a:t>
            </a:r>
            <a:r>
              <a:rPr lang="el-GR" dirty="0" smtClean="0"/>
              <a:t>ϴ</a:t>
            </a:r>
            <a:r>
              <a:rPr lang="en-US" dirty="0" smtClean="0"/>
              <a:t> and </a:t>
            </a:r>
            <a:r>
              <a:rPr lang="az-Cyrl-AZ" dirty="0" smtClean="0"/>
              <a:t>ф</a:t>
            </a:r>
            <a:r>
              <a:rPr lang="en-US" dirty="0" smtClean="0"/>
              <a:t>  or E </a:t>
            </a:r>
            <a:r>
              <a:rPr lang="az-Cyrl-AZ" dirty="0" smtClean="0"/>
              <a:t>ф</a:t>
            </a:r>
            <a:r>
              <a:rPr lang="en-US" dirty="0" smtClean="0"/>
              <a:t> (</a:t>
            </a:r>
            <a:r>
              <a:rPr lang="el-GR" dirty="0" smtClean="0"/>
              <a:t>ϴ</a:t>
            </a:r>
            <a:r>
              <a:rPr lang="en-US" dirty="0" smtClean="0"/>
              <a:t> ,</a:t>
            </a:r>
            <a:r>
              <a:rPr lang="az-Cyrl-AZ" dirty="0" smtClean="0"/>
              <a:t>ф</a:t>
            </a:r>
            <a:r>
              <a:rPr lang="en-US" dirty="0" smtClean="0"/>
              <a:t> ) </a:t>
            </a:r>
          </a:p>
          <a:p>
            <a:r>
              <a:rPr lang="en-US" dirty="0" smtClean="0"/>
              <a:t>3. The phases of these as a function of angles </a:t>
            </a:r>
            <a:r>
              <a:rPr lang="el-GR" dirty="0" smtClean="0"/>
              <a:t>ϴ</a:t>
            </a:r>
            <a:r>
              <a:rPr lang="en-US" dirty="0" smtClean="0"/>
              <a:t> and </a:t>
            </a:r>
            <a:r>
              <a:rPr lang="az-Cyrl-AZ" dirty="0" smtClean="0"/>
              <a:t>ф</a:t>
            </a:r>
            <a:r>
              <a:rPr lang="en-US" dirty="0" smtClean="0"/>
              <a:t>  (</a:t>
            </a:r>
            <a:r>
              <a:rPr lang="en-US" dirty="0" err="1" smtClean="0"/>
              <a:t>rad</a:t>
            </a:r>
            <a:r>
              <a:rPr lang="en-US" dirty="0" smtClean="0"/>
              <a:t> or deg).</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495759" y="0"/>
            <a:ext cx="8180024" cy="4974116"/>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33350"/>
            <a:ext cx="8229600" cy="3394472"/>
          </a:xfrm>
        </p:spPr>
        <p:txBody>
          <a:bodyPr>
            <a:normAutofit/>
          </a:bodyPr>
          <a:lstStyle/>
          <a:p>
            <a:r>
              <a:rPr lang="en-US" sz="1600" dirty="0" err="1" smtClean="0">
                <a:latin typeface="Times New Roman" pitchFamily="18" charset="0"/>
                <a:cs typeface="Times New Roman" pitchFamily="18" charset="0"/>
              </a:rPr>
              <a:t>Eq</a:t>
            </a:r>
            <a:r>
              <a:rPr lang="en-US" sz="1600" dirty="0" smtClean="0">
                <a:latin typeface="Times New Roman" pitchFamily="18" charset="0"/>
                <a:cs typeface="Times New Roman" pitchFamily="18" charset="0"/>
              </a:rPr>
              <a:t>: - 2) the change in electric filed is required for generation of magnetic field</a:t>
            </a:r>
          </a:p>
          <a:p>
            <a:endParaRPr lang="en-US" sz="1600" dirty="0">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2"/>
          <a:srcRect/>
          <a:stretch>
            <a:fillRect/>
          </a:stretch>
        </p:blipFill>
        <p:spPr bwMode="auto">
          <a:xfrm>
            <a:off x="4419600" y="666750"/>
            <a:ext cx="3481387" cy="1524000"/>
          </a:xfrm>
          <a:prstGeom prst="rect">
            <a:avLst/>
          </a:prstGeom>
          <a:noFill/>
          <a:ln w="9525">
            <a:noFill/>
            <a:miter lim="800000"/>
            <a:headEnd/>
            <a:tailEnd/>
          </a:ln>
          <a:effectLst/>
        </p:spPr>
      </p:pic>
      <p:pic>
        <p:nvPicPr>
          <p:cNvPr id="5122" name="Picture 2"/>
          <p:cNvPicPr>
            <a:picLocks noChangeAspect="1" noChangeArrowheads="1"/>
          </p:cNvPicPr>
          <p:nvPr/>
        </p:nvPicPr>
        <p:blipFill>
          <a:blip r:embed="rId3"/>
          <a:srcRect/>
          <a:stretch>
            <a:fillRect/>
          </a:stretch>
        </p:blipFill>
        <p:spPr bwMode="auto">
          <a:xfrm>
            <a:off x="990600" y="971550"/>
            <a:ext cx="1974850" cy="828675"/>
          </a:xfrm>
          <a:prstGeom prst="rect">
            <a:avLst/>
          </a:prstGeom>
          <a:noFill/>
          <a:ln w="9525">
            <a:noFill/>
            <a:miter lim="800000"/>
            <a:headEnd/>
            <a:tailEnd/>
          </a:ln>
          <a:effectLst/>
        </p:spPr>
      </p:pic>
      <p:sp>
        <p:nvSpPr>
          <p:cNvPr id="6" name="Rectangle 5"/>
          <p:cNvSpPr/>
          <p:nvPr/>
        </p:nvSpPr>
        <p:spPr>
          <a:xfrm>
            <a:off x="381000" y="2343151"/>
            <a:ext cx="8382000" cy="1077218"/>
          </a:xfrm>
          <a:prstGeom prst="rect">
            <a:avLst/>
          </a:prstGeom>
        </p:spPr>
        <p:txBody>
          <a:bodyPr wrap="square">
            <a:spAutoFit/>
          </a:bodyPr>
          <a:lstStyle/>
          <a:p>
            <a:pPr algn="just"/>
            <a:r>
              <a:rPr lang="en-US" sz="1600" dirty="0" smtClean="0">
                <a:latin typeface="Times New Roman" pitchFamily="18" charset="0"/>
                <a:cs typeface="Times New Roman" pitchFamily="18" charset="0"/>
              </a:rPr>
              <a:t>With combination of both Eq:1 &amp; </a:t>
            </a:r>
            <a:r>
              <a:rPr lang="en-US" sz="1600" dirty="0" err="1" smtClean="0">
                <a:latin typeface="Times New Roman" pitchFamily="18" charset="0"/>
                <a:cs typeface="Times New Roman" pitchFamily="18" charset="0"/>
              </a:rPr>
              <a:t>Eq</a:t>
            </a:r>
            <a:r>
              <a:rPr lang="en-US" sz="1600" dirty="0" smtClean="0">
                <a:latin typeface="Times New Roman" pitchFamily="18" charset="0"/>
                <a:cs typeface="Times New Roman" pitchFamily="18" charset="0"/>
              </a:rPr>
              <a:t>: 2) </a:t>
            </a:r>
          </a:p>
          <a:p>
            <a:pPr algn="just"/>
            <a:r>
              <a:rPr lang="en-US" sz="1600" dirty="0" smtClean="0">
                <a:latin typeface="Times New Roman" pitchFamily="18" charset="0"/>
                <a:cs typeface="Times New Roman" pitchFamily="18" charset="0"/>
              </a:rPr>
              <a:t>the electric field and magnetic field are generated with the help of each other and perpendicular to each other so they are transverse in nature in which electric and magnetic field have different phases for propagation.</a:t>
            </a:r>
          </a:p>
        </p:txBody>
      </p:sp>
      <p:pic>
        <p:nvPicPr>
          <p:cNvPr id="5123" name="Picture 3"/>
          <p:cNvPicPr>
            <a:picLocks noChangeAspect="1" noChangeArrowheads="1"/>
          </p:cNvPicPr>
          <p:nvPr/>
        </p:nvPicPr>
        <p:blipFill>
          <a:blip r:embed="rId4"/>
          <a:srcRect/>
          <a:stretch>
            <a:fillRect/>
          </a:stretch>
        </p:blipFill>
        <p:spPr bwMode="auto">
          <a:xfrm>
            <a:off x="2743200" y="3638550"/>
            <a:ext cx="2965450" cy="13096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453069" y="337393"/>
            <a:ext cx="8571784" cy="41079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9152"/>
            <a:ext cx="7886700" cy="640055"/>
          </a:xfrm>
        </p:spPr>
        <p:txBody>
          <a:bodyPr>
            <a:normAutofit/>
          </a:bodyPr>
          <a:lstStyle/>
          <a:p>
            <a:r>
              <a:rPr lang="en-US" sz="2700" dirty="0" smtClean="0"/>
              <a:t>Fields from Oscillating Dipole</a:t>
            </a:r>
            <a:endParaRPr lang="en-US" sz="2700" dirty="0"/>
          </a:p>
        </p:txBody>
      </p:sp>
      <p:sp>
        <p:nvSpPr>
          <p:cNvPr id="3" name="Content Placeholder 2"/>
          <p:cNvSpPr>
            <a:spLocks noGrp="1"/>
          </p:cNvSpPr>
          <p:nvPr>
            <p:ph idx="1"/>
          </p:nvPr>
        </p:nvSpPr>
        <p:spPr>
          <a:xfrm>
            <a:off x="157679" y="592530"/>
            <a:ext cx="8724671" cy="3263504"/>
          </a:xfrm>
        </p:spPr>
        <p:txBody>
          <a:bodyPr>
            <a:normAutofit/>
          </a:bodyPr>
          <a:lstStyle/>
          <a:p>
            <a:pPr algn="just"/>
            <a:r>
              <a:rPr lang="en-US" sz="1500" dirty="0" smtClean="0">
                <a:latin typeface="Times New Roman" pitchFamily="18" charset="0"/>
                <a:cs typeface="Times New Roman" pitchFamily="18" charset="0"/>
              </a:rPr>
              <a:t>Charge moving with uniform velocity along a straight conductor does not radiate, a charge moving back forth in simple harmonic motion along the conductor is subject to acceleration( and deceleration) and radiates.</a:t>
            </a:r>
            <a:endParaRPr lang="en-US" sz="15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srcRect/>
          <a:stretch>
            <a:fillRect/>
          </a:stretch>
        </p:blipFill>
        <p:spPr bwMode="auto">
          <a:xfrm>
            <a:off x="1379863" y="1049355"/>
            <a:ext cx="6610121" cy="40941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p:cNvPicPr>
            <a:picLocks noChangeAspect="1" noChangeArrowheads="1"/>
          </p:cNvPicPr>
          <p:nvPr/>
        </p:nvPicPr>
        <p:blipFill>
          <a:blip r:embed="rId2"/>
          <a:srcRect/>
          <a:stretch>
            <a:fillRect/>
          </a:stretch>
        </p:blipFill>
        <p:spPr bwMode="auto">
          <a:xfrm>
            <a:off x="1014929" y="0"/>
            <a:ext cx="6843713" cy="49791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328"/>
            <a:ext cx="7886700" cy="486321"/>
          </a:xfrm>
        </p:spPr>
        <p:txBody>
          <a:bodyPr>
            <a:normAutofit/>
          </a:bodyPr>
          <a:lstStyle/>
          <a:p>
            <a:r>
              <a:rPr lang="en-US" sz="2400" dirty="0" smtClean="0"/>
              <a:t>Antenna Field Zones:</a:t>
            </a:r>
            <a:endParaRPr lang="en-US" sz="2400" dirty="0"/>
          </a:p>
        </p:txBody>
      </p:sp>
      <p:sp>
        <p:nvSpPr>
          <p:cNvPr id="3" name="Content Placeholder 2"/>
          <p:cNvSpPr>
            <a:spLocks noGrp="1"/>
          </p:cNvSpPr>
          <p:nvPr>
            <p:ph idx="1"/>
          </p:nvPr>
        </p:nvSpPr>
        <p:spPr>
          <a:xfrm>
            <a:off x="132891" y="542953"/>
            <a:ext cx="7886700" cy="3263504"/>
          </a:xfrm>
        </p:spPr>
        <p:txBody>
          <a:bodyPr>
            <a:normAutofit/>
          </a:bodyPr>
          <a:lstStyle/>
          <a:p>
            <a:pPr algn="just"/>
            <a:r>
              <a:rPr lang="en-US" sz="2000" dirty="0" smtClean="0"/>
              <a:t>The fields around an antenna may be divided into two principal regions, one near the antenna called the near field or </a:t>
            </a:r>
            <a:r>
              <a:rPr lang="en-US" sz="2000" dirty="0" err="1" smtClean="0"/>
              <a:t>fresnel</a:t>
            </a:r>
            <a:r>
              <a:rPr lang="en-US" sz="2000" dirty="0" smtClean="0"/>
              <a:t> zone and one at a large distance called the far field or </a:t>
            </a:r>
            <a:r>
              <a:rPr lang="en-US" sz="2000" dirty="0" err="1" smtClean="0"/>
              <a:t>fraunhofer</a:t>
            </a:r>
            <a:r>
              <a:rPr lang="en-US" sz="2000" dirty="0" smtClean="0"/>
              <a:t> zone.</a:t>
            </a:r>
          </a:p>
          <a:p>
            <a:pPr algn="just"/>
            <a:endParaRPr lang="en-US" sz="2000" dirty="0" smtClean="0"/>
          </a:p>
          <a:p>
            <a:pPr algn="just"/>
            <a:endParaRPr lang="en-US" sz="2000" dirty="0"/>
          </a:p>
        </p:txBody>
      </p:sp>
      <p:pic>
        <p:nvPicPr>
          <p:cNvPr id="9218" name="Picture 2"/>
          <p:cNvPicPr>
            <a:picLocks noChangeAspect="1" noChangeArrowheads="1"/>
          </p:cNvPicPr>
          <p:nvPr/>
        </p:nvPicPr>
        <p:blipFill>
          <a:blip r:embed="rId2"/>
          <a:srcRect/>
          <a:stretch>
            <a:fillRect/>
          </a:stretch>
        </p:blipFill>
        <p:spPr bwMode="auto">
          <a:xfrm>
            <a:off x="709212" y="1543740"/>
            <a:ext cx="3507581" cy="3321844"/>
          </a:xfrm>
          <a:prstGeom prst="rect">
            <a:avLst/>
          </a:prstGeom>
          <a:noFill/>
          <a:ln w="9525">
            <a:noFill/>
            <a:miter lim="800000"/>
            <a:headEnd/>
            <a:tailEnd/>
          </a:ln>
          <a:effectLst/>
        </p:spPr>
      </p:pic>
      <p:sp>
        <p:nvSpPr>
          <p:cNvPr id="5" name="TextBox 4"/>
          <p:cNvSpPr txBox="1"/>
          <p:nvPr/>
        </p:nvSpPr>
        <p:spPr>
          <a:xfrm>
            <a:off x="4974116" y="1883885"/>
            <a:ext cx="3756156" cy="623248"/>
          </a:xfrm>
          <a:prstGeom prst="rect">
            <a:avLst/>
          </a:prstGeom>
          <a:noFill/>
        </p:spPr>
        <p:txBody>
          <a:bodyPr wrap="none" lIns="68580" tIns="34290" rIns="68580" bIns="34290" rtlCol="0">
            <a:spAutoFit/>
          </a:bodyPr>
          <a:lstStyle/>
          <a:p>
            <a:r>
              <a:rPr lang="en-US" dirty="0" smtClean="0"/>
              <a:t>L= Maximum dimension of antenna, m</a:t>
            </a:r>
          </a:p>
          <a:p>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1213233" y="181779"/>
            <a:ext cx="6665119" cy="47344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srcRect/>
          <a:stretch>
            <a:fillRect/>
          </a:stretch>
        </p:blipFill>
        <p:spPr bwMode="auto">
          <a:xfrm>
            <a:off x="1" y="663149"/>
            <a:ext cx="8962028" cy="37408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1433656" y="202550"/>
            <a:ext cx="6244829" cy="47089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1335881" y="54769"/>
            <a:ext cx="6473429" cy="503753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1089422" y="22623"/>
            <a:ext cx="6966347" cy="51018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1446136" y="0"/>
            <a:ext cx="6087666" cy="50807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25079"/>
          </a:xfrm>
        </p:spPr>
        <p:txBody>
          <a:bodyPr>
            <a:normAutofit/>
          </a:bodyPr>
          <a:lstStyle/>
          <a:p>
            <a:r>
              <a:rPr lang="en-US" sz="3200" dirty="0" smtClean="0">
                <a:latin typeface="Times New Roman" pitchFamily="18" charset="0"/>
                <a:cs typeface="Times New Roman" pitchFamily="18" charset="0"/>
              </a:rPr>
              <a:t>Radio communication link </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228600" y="3105150"/>
            <a:ext cx="8610600" cy="1885950"/>
          </a:xfrm>
        </p:spPr>
        <p:txBody>
          <a:bodyPr>
            <a:normAutofit/>
          </a:bodyPr>
          <a:lstStyle/>
          <a:p>
            <a:pPr algn="just"/>
            <a:r>
              <a:rPr lang="en-US" sz="1600" dirty="0" smtClean="0">
                <a:latin typeface="Times New Roman" pitchFamily="18" charset="0"/>
                <a:cs typeface="Times New Roman" pitchFamily="18" charset="0"/>
              </a:rPr>
              <a:t>Transmitting Antenna : The signal from Transmitter goes to the </a:t>
            </a:r>
            <a:r>
              <a:rPr lang="en-US" sz="1600" dirty="0" err="1" smtClean="0">
                <a:latin typeface="Times New Roman" pitchFamily="18" charset="0"/>
                <a:cs typeface="Times New Roman" pitchFamily="18" charset="0"/>
              </a:rPr>
              <a:t>Tx</a:t>
            </a:r>
            <a:r>
              <a:rPr lang="en-US" sz="1600" dirty="0" smtClean="0">
                <a:latin typeface="Times New Roman" pitchFamily="18" charset="0"/>
                <a:cs typeface="Times New Roman" pitchFamily="18" charset="0"/>
              </a:rPr>
              <a:t>-Antenna using link by Transmitting line </a:t>
            </a:r>
          </a:p>
          <a:p>
            <a:pPr algn="just"/>
            <a:r>
              <a:rPr lang="en-US" sz="1600" dirty="0" smtClean="0">
                <a:latin typeface="Times New Roman" pitchFamily="18" charset="0"/>
                <a:cs typeface="Times New Roman" pitchFamily="18" charset="0"/>
              </a:rPr>
              <a:t>Receiving Antenna : The signal from </a:t>
            </a:r>
            <a:r>
              <a:rPr lang="en-US" sz="1600" dirty="0" err="1" smtClean="0">
                <a:latin typeface="Times New Roman" pitchFamily="18" charset="0"/>
                <a:cs typeface="Times New Roman" pitchFamily="18" charset="0"/>
              </a:rPr>
              <a:t>Tx</a:t>
            </a:r>
            <a:r>
              <a:rPr lang="en-US" sz="1600" dirty="0" smtClean="0">
                <a:latin typeface="Times New Roman" pitchFamily="18" charset="0"/>
                <a:cs typeface="Times New Roman" pitchFamily="18" charset="0"/>
              </a:rPr>
              <a:t>-Antenna is received at the Rx-Antenna  and by using link to Receiver .</a:t>
            </a:r>
          </a:p>
          <a:p>
            <a:pPr algn="just"/>
            <a:r>
              <a:rPr lang="en-US" sz="1600" dirty="0" smtClean="0">
                <a:latin typeface="Times New Roman" pitchFamily="18" charset="0"/>
                <a:cs typeface="Times New Roman" pitchFamily="18" charset="0"/>
              </a:rPr>
              <a:t>The EM Wave generated is a Planer EMF which is 2D where the planar EMW is moved from </a:t>
            </a:r>
            <a:r>
              <a:rPr lang="en-US" sz="1600" dirty="0" err="1" smtClean="0">
                <a:latin typeface="Times New Roman" pitchFamily="18" charset="0"/>
                <a:cs typeface="Times New Roman" pitchFamily="18" charset="0"/>
              </a:rPr>
              <a:t>Tx</a:t>
            </a:r>
            <a:r>
              <a:rPr lang="en-US" sz="1600" dirty="0" smtClean="0">
                <a:latin typeface="Times New Roman" pitchFamily="18" charset="0"/>
                <a:cs typeface="Times New Roman" pitchFamily="18" charset="0"/>
              </a:rPr>
              <a:t>-Antenna to the Rx-Antenna where the Rx-antenna converts EMW in to form of Current.</a:t>
            </a:r>
            <a:endParaRPr lang="en-US" sz="16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srcRect/>
          <a:stretch>
            <a:fillRect/>
          </a:stretch>
        </p:blipFill>
        <p:spPr bwMode="auto">
          <a:xfrm>
            <a:off x="2743200" y="514350"/>
            <a:ext cx="3794125" cy="25288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1128713" y="265510"/>
            <a:ext cx="6887766" cy="46160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1271588" y="61913"/>
            <a:ext cx="6602016" cy="50232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1379863" y="172642"/>
            <a:ext cx="6279614" cy="48017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2171700" y="344092"/>
            <a:ext cx="4801791" cy="44588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762000" y="361950"/>
            <a:ext cx="7162800" cy="44196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Rajesh Rai Tihari\Downloads\WhatsApp Image 2020-09-01 at 10.29.02.jpeg"/>
          <p:cNvPicPr>
            <a:picLocks noChangeAspect="1" noChangeArrowheads="1"/>
          </p:cNvPicPr>
          <p:nvPr/>
        </p:nvPicPr>
        <p:blipFill>
          <a:blip r:embed="rId2"/>
          <a:srcRect/>
          <a:stretch>
            <a:fillRect/>
          </a:stretch>
        </p:blipFill>
        <p:spPr bwMode="auto">
          <a:xfrm>
            <a:off x="762000" y="0"/>
            <a:ext cx="7696200" cy="514350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Rajesh Rai Tihari\Downloads\WhatsApp Image 2020-09-01 at 09.40.30.jpeg"/>
          <p:cNvPicPr>
            <a:picLocks noChangeAspect="1" noChangeArrowheads="1"/>
          </p:cNvPicPr>
          <p:nvPr/>
        </p:nvPicPr>
        <p:blipFill>
          <a:blip r:embed="rId2"/>
          <a:srcRect/>
          <a:stretch>
            <a:fillRect/>
          </a:stretch>
        </p:blipFill>
        <p:spPr bwMode="auto">
          <a:xfrm>
            <a:off x="381000" y="0"/>
            <a:ext cx="8458200" cy="5143500"/>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171450"/>
            <a:ext cx="9144000"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941383" y="0"/>
            <a:ext cx="7080647" cy="50771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1114425" y="369094"/>
            <a:ext cx="6916341" cy="44088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What is an Antenna ?</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1600" dirty="0" smtClean="0">
                <a:latin typeface="Times New Roman" pitchFamily="18" charset="0"/>
                <a:cs typeface="Times New Roman" pitchFamily="18" charset="0"/>
              </a:rPr>
              <a:t>Antenna is a device which helps in transmission or reception of signal.</a:t>
            </a:r>
          </a:p>
          <a:p>
            <a:r>
              <a:rPr lang="en-US" sz="1600" dirty="0" smtClean="0">
                <a:latin typeface="Times New Roman" pitchFamily="18" charset="0"/>
                <a:cs typeface="Times New Roman" pitchFamily="18" charset="0"/>
              </a:rPr>
              <a:t>Antenna as a Transducer between guided wave and space wave.</a:t>
            </a:r>
          </a:p>
          <a:p>
            <a:r>
              <a:rPr lang="en-US" sz="1600" dirty="0" smtClean="0">
                <a:latin typeface="Times New Roman" pitchFamily="18" charset="0"/>
                <a:cs typeface="Times New Roman" pitchFamily="18" charset="0"/>
              </a:rPr>
              <a:t>Antenna as a sensor</a:t>
            </a:r>
          </a:p>
          <a:p>
            <a:r>
              <a:rPr lang="en-US" sz="1600" dirty="0" smtClean="0">
                <a:latin typeface="Times New Roman" pitchFamily="18" charset="0"/>
                <a:cs typeface="Times New Roman" pitchFamily="18" charset="0"/>
              </a:rPr>
              <a:t>Antenna be as Impedance matching device </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911904" y="115677"/>
            <a:ext cx="7073504" cy="47964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985838" y="615554"/>
            <a:ext cx="7173516" cy="3914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1486116" y="0"/>
            <a:ext cx="6123384" cy="50528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1771650" y="633413"/>
            <a:ext cx="5601891" cy="38790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1701719" y="0"/>
            <a:ext cx="5394722" cy="49889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1782366" y="1179910"/>
            <a:ext cx="5580459" cy="27860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85750"/>
            <a:ext cx="8610600" cy="4648200"/>
          </a:xfrm>
        </p:spPr>
        <p:txBody>
          <a:bodyPr>
            <a:normAutofit fontScale="92500" lnSpcReduction="20000"/>
          </a:bodyPr>
          <a:lstStyle/>
          <a:p>
            <a:pPr algn="just">
              <a:buNone/>
            </a:pPr>
            <a:r>
              <a:rPr lang="en-US" b="1" dirty="0" smtClean="0"/>
              <a:t>Applications :</a:t>
            </a:r>
          </a:p>
          <a:p>
            <a:pPr algn="just"/>
            <a:r>
              <a:rPr lang="en-US" dirty="0" smtClean="0"/>
              <a:t>An antenna has identical impedance when used for </a:t>
            </a:r>
            <a:r>
              <a:rPr lang="en-US" dirty="0" err="1" smtClean="0"/>
              <a:t>Tx</a:t>
            </a:r>
            <a:r>
              <a:rPr lang="en-US" dirty="0" smtClean="0"/>
              <a:t> and Rx purpose. This property is known as equality of impedances.</a:t>
            </a:r>
          </a:p>
          <a:p>
            <a:pPr algn="just"/>
            <a:r>
              <a:rPr lang="en-US" dirty="0" smtClean="0"/>
              <a:t>An antenna has identical directional characteristics or patterns when used for </a:t>
            </a:r>
            <a:r>
              <a:rPr lang="en-US" dirty="0" err="1" smtClean="0"/>
              <a:t>Tx</a:t>
            </a:r>
            <a:r>
              <a:rPr lang="en-US" dirty="0" smtClean="0"/>
              <a:t> and Rx purpose. This property is known as equality of directional patterns.</a:t>
            </a:r>
          </a:p>
          <a:p>
            <a:pPr algn="just"/>
            <a:r>
              <a:rPr lang="en-US" dirty="0" smtClean="0"/>
              <a:t>Antenna has the same effective length when used for </a:t>
            </a:r>
            <a:r>
              <a:rPr lang="en-US" dirty="0" err="1" smtClean="0"/>
              <a:t>Tx</a:t>
            </a:r>
            <a:r>
              <a:rPr lang="en-US" dirty="0" smtClean="0"/>
              <a:t> and Rx purpose it is known as equality of effective lengths.</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Rajesh Rai Tihari\Downloads\WhatsApp Image 2020-09-01 at 11.25.47.jpeg"/>
          <p:cNvPicPr>
            <a:picLocks noChangeAspect="1" noChangeArrowheads="1"/>
          </p:cNvPicPr>
          <p:nvPr/>
        </p:nvPicPr>
        <p:blipFill>
          <a:blip r:embed="rId2"/>
          <a:srcRect/>
          <a:stretch>
            <a:fillRect/>
          </a:stretch>
        </p:blipFill>
        <p:spPr bwMode="auto">
          <a:xfrm>
            <a:off x="1066800" y="0"/>
            <a:ext cx="7315200" cy="5143500"/>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533400" y="209550"/>
            <a:ext cx="7663976" cy="4267200"/>
          </a:xfrm>
          <a:prstGeom prst="rect">
            <a:avLst/>
          </a:prstGeom>
          <a:noFill/>
          <a:ln w="9525">
            <a:noFill/>
            <a:miter lim="800000"/>
            <a:headEnd/>
            <a:tailEnd/>
          </a:ln>
          <a:effectLst/>
        </p:spPr>
      </p:pic>
      <p:sp>
        <p:nvSpPr>
          <p:cNvPr id="5" name="TextBox 4"/>
          <p:cNvSpPr txBox="1"/>
          <p:nvPr/>
        </p:nvSpPr>
        <p:spPr>
          <a:xfrm>
            <a:off x="6324600" y="1962150"/>
            <a:ext cx="1827856" cy="1477328"/>
          </a:xfrm>
          <a:prstGeom prst="rect">
            <a:avLst/>
          </a:prstGeom>
          <a:noFill/>
        </p:spPr>
        <p:txBody>
          <a:bodyPr wrap="square" rtlCol="0">
            <a:spAutoFit/>
          </a:bodyPr>
          <a:lstStyle/>
          <a:p>
            <a:r>
              <a:rPr lang="en-US" dirty="0" smtClean="0"/>
              <a:t>The current and charge are related as :</a:t>
            </a:r>
          </a:p>
          <a:p>
            <a:endParaRPr lang="en-US" dirty="0" smtClean="0"/>
          </a:p>
          <a:p>
            <a:r>
              <a:rPr lang="en-US" dirty="0" err="1" smtClean="0"/>
              <a:t>dq</a:t>
            </a:r>
            <a:r>
              <a:rPr lang="en-US" dirty="0" smtClean="0"/>
              <a:t>/</a:t>
            </a:r>
            <a:r>
              <a:rPr lang="en-US" dirty="0" err="1" smtClean="0"/>
              <a:t>dt</a:t>
            </a:r>
            <a:r>
              <a:rPr lang="en-US" dirty="0" smtClean="0"/>
              <a:t> = I</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1066800" y="209550"/>
            <a:ext cx="7162800"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5010150"/>
          </a:xfrm>
        </p:spPr>
        <p:txBody>
          <a:bodyPr>
            <a:noAutofit/>
          </a:bodyPr>
          <a:lstStyle/>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An </a:t>
            </a:r>
            <a:r>
              <a:rPr lang="en-US" sz="1600" b="1" dirty="0" smtClean="0">
                <a:latin typeface="Times New Roman" pitchFamily="18" charset="0"/>
                <a:cs typeface="Times New Roman" pitchFamily="18" charset="0"/>
              </a:rPr>
              <a:t>antenna (or aerial) is an electrical device which converts electric power into radio waves, and vice versa. </a:t>
            </a:r>
          </a:p>
          <a:p>
            <a:endParaRPr lang="en-US" sz="1600" b="1"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It is usually used with a radio transmitter or radio receiver.</a:t>
            </a:r>
          </a:p>
          <a:p>
            <a:endParaRPr lang="en-US" sz="1600" b="1"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In transmission, a radio transmitter supplies an oscillating radio frequency electric current to the antenna's terminals, and the antenna radiates the energy from the current as electromagnetic waves (radio waves).</a:t>
            </a:r>
          </a:p>
          <a:p>
            <a:endParaRPr lang="en-US" sz="1600" b="1"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 In reception, an antenna intercepts some of the power of an electromagnetic wave in order to produce a tiny voltage at its terminals, that is applied to a receiver to be amplified. </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Antennas are essential components of all equipment that uses radio. They are used in systems such as radio broadcasting, broadcast television, two-way radio, communications receivers, radar, cell phones, and satellite communications, as well as other devices such as garage door openers, wireless microphones, </a:t>
            </a:r>
            <a:r>
              <a:rPr lang="en-US" sz="1600" dirty="0" err="1" smtClean="0">
                <a:latin typeface="Times New Roman" pitchFamily="18" charset="0"/>
                <a:cs typeface="Times New Roman" pitchFamily="18" charset="0"/>
              </a:rPr>
              <a:t>bluetooth</a:t>
            </a:r>
            <a:r>
              <a:rPr lang="en-US" sz="1600" dirty="0" smtClean="0">
                <a:latin typeface="Times New Roman" pitchFamily="18" charset="0"/>
                <a:cs typeface="Times New Roman" pitchFamily="18" charset="0"/>
              </a:rPr>
              <a:t> enabled devices, wireless computer networks, baby monitors, and RFID tags on merchandise.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200150"/>
            <a:ext cx="8229600" cy="3394472"/>
          </a:xfrm>
        </p:spPr>
        <p:txBody>
          <a:bodyPr/>
          <a:lstStyle/>
          <a:p>
            <a:r>
              <a:rPr lang="en-US" dirty="0" smtClean="0">
                <a:hlinkClick r:id="rId2" action="ppaction://hlinkfile"/>
              </a:rPr>
              <a:t>attach-1.pdf</a:t>
            </a:r>
            <a:endParaRPr lang="en-US" dirty="0" smtClean="0"/>
          </a:p>
          <a:p>
            <a:r>
              <a:rPr lang="en-US" dirty="0" smtClean="0">
                <a:hlinkClick r:id="rId3" action="ppaction://hlinkfile"/>
              </a:rPr>
              <a:t>attach-2.pdf</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271463"/>
            <a:ext cx="9144000" cy="4600575"/>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TotalTime>
  <Words>1182</Words>
  <Application>Microsoft Office PowerPoint</Application>
  <PresentationFormat>On-screen Show (16:9)</PresentationFormat>
  <Paragraphs>101</Paragraphs>
  <Slides>91</Slides>
  <Notes>0</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ANTENNA WAVE PROPAGATION</vt:lpstr>
      <vt:lpstr>CONTENTS ..</vt:lpstr>
      <vt:lpstr>Slide 3</vt:lpstr>
      <vt:lpstr>Basic Concepts of Antenna</vt:lpstr>
      <vt:lpstr>Slide 5</vt:lpstr>
      <vt:lpstr>Slide 6</vt:lpstr>
      <vt:lpstr>Radio communication link </vt:lpstr>
      <vt:lpstr>What is an Antenna ?</vt:lpstr>
      <vt:lpstr>Slide 9</vt:lpstr>
      <vt:lpstr>Slide 10</vt:lpstr>
      <vt:lpstr>Slide 11</vt:lpstr>
      <vt:lpstr>Types of Antennas: </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Basic Definitions of Antenna Analysis</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Fields from Oscillating Dipole</vt:lpstr>
      <vt:lpstr>Slide 62</vt:lpstr>
      <vt:lpstr>Antenna Field Zones:</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ANTENNA WAVE PROPAGATION</dc:title>
  <dc:creator>P RAJESH RAI</dc:creator>
  <cp:lastModifiedBy>Windows User</cp:lastModifiedBy>
  <cp:revision>181</cp:revision>
  <dcterms:created xsi:type="dcterms:W3CDTF">2006-08-16T00:00:00Z</dcterms:created>
  <dcterms:modified xsi:type="dcterms:W3CDTF">2021-02-16T05:37:17Z</dcterms:modified>
</cp:coreProperties>
</file>